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67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3950" autoAdjust="0"/>
  </p:normalViewPr>
  <p:slideViewPr>
    <p:cSldViewPr snapToGrid="0">
      <p:cViewPr varScale="1">
        <p:scale>
          <a:sx n="70" d="100"/>
          <a:sy n="70" d="100"/>
        </p:scale>
        <p:origin x="-118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20A67-E9E4-4508-A37C-0180915DE3C6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FFDF-243D-4C33-A376-96B5533D24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783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ordered phase has lower symmetry than the Hamiltonian of the 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FFDF-243D-4C33-A376-96B5533D24F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50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263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497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93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731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980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89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39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824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197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637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714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0402-1552-49A4-B7C3-927DDB80C7B7}" type="datetimeFigureOut">
              <a:rPr lang="zh-CN" altLang="en-US" smtClean="0"/>
              <a:pPr/>
              <a:t>2013/11/25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8172-2001-4729-A7C1-49340ECEB0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61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 phenomena at oxide interfaces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2999" y="3703638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Chen </a:t>
            </a:r>
            <a:r>
              <a:rPr lang="en-US" altLang="zh-CN" dirty="0" err="1" smtClean="0"/>
              <a:t>Ke</a:t>
            </a:r>
            <a:r>
              <a:rPr lang="en-US" altLang="zh-CN" dirty="0" smtClean="0"/>
              <a:t>, Liu </a:t>
            </a:r>
            <a:r>
              <a:rPr lang="en-US" altLang="zh-CN" dirty="0" err="1" smtClean="0"/>
              <a:t>Donghao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Lv</a:t>
            </a:r>
            <a:r>
              <a:rPr lang="en-US" altLang="zh-CN" dirty="0" smtClean="0"/>
              <a:t> Peng, Shen </a:t>
            </a:r>
            <a:r>
              <a:rPr lang="en-US" altLang="zh-CN" dirty="0" err="1" smtClean="0"/>
              <a:t>Bingran</a:t>
            </a:r>
            <a:r>
              <a:rPr lang="en-US" altLang="zh-CN" dirty="0" smtClean="0"/>
              <a:t>, </a:t>
            </a:r>
          </a:p>
          <a:p>
            <a:r>
              <a:rPr lang="en-US" altLang="zh-CN" dirty="0" smtClean="0"/>
              <a:t>Yan </a:t>
            </a:r>
            <a:r>
              <a:rPr lang="en-US" altLang="zh-CN" dirty="0" err="1" smtClean="0"/>
              <a:t>Qirui</a:t>
            </a:r>
            <a:r>
              <a:rPr lang="en-US" altLang="zh-CN" dirty="0" smtClean="0"/>
              <a:t>, Yang </a:t>
            </a:r>
            <a:r>
              <a:rPr lang="en-US" altLang="zh-CN" dirty="0" err="1" smtClean="0"/>
              <a:t>Wuhao</a:t>
            </a:r>
            <a:r>
              <a:rPr lang="en-US" altLang="zh-CN" dirty="0" smtClean="0"/>
              <a:t>, Ye </a:t>
            </a:r>
            <a:r>
              <a:rPr lang="en-US" altLang="zh-CN" dirty="0" err="1" smtClean="0"/>
              <a:t>Qijun</a:t>
            </a:r>
            <a:r>
              <a:rPr lang="en-US" altLang="zh-CN" dirty="0" smtClean="0"/>
              <a:t>, Zhu </a:t>
            </a:r>
            <a:r>
              <a:rPr lang="en-US" altLang="zh-CN" dirty="0" err="1" smtClean="0"/>
              <a:t>C</a:t>
            </a:r>
            <a:r>
              <a:rPr lang="en-US" altLang="zh-CN" dirty="0" err="1" smtClean="0"/>
              <a:t>henji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4037589" y="4990068"/>
            <a:ext cx="1068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Nov. 19</a:t>
            </a:r>
            <a:r>
              <a:rPr lang="en-US" altLang="zh-CN" baseline="30000" dirty="0"/>
              <a:t>th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Charge transfer</a:t>
            </a:r>
            <a:endParaRPr lang="zh-CN" altLang="en-US" dirty="0"/>
          </a:p>
        </p:txBody>
      </p:sp>
      <p:pic>
        <p:nvPicPr>
          <p:cNvPr id="4" name="Picture 2" descr="http://spe.sysu.edu.cn/course/course/10/images/ap_img8/ap_pic8-1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51" t="9444" r="11499" b="925"/>
          <a:stretch/>
        </p:blipFill>
        <p:spPr bwMode="auto">
          <a:xfrm>
            <a:off x="1672926" y="1690689"/>
            <a:ext cx="5408173" cy="44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117600" y="2197100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CaMnO_3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3708400" y="2197100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CaRuO_3</a:t>
            </a:r>
            <a:endParaRPr lang="zh-CN" altLang="en-US" sz="2400" dirty="0"/>
          </a:p>
        </p:txBody>
      </p:sp>
      <p:sp>
        <p:nvSpPr>
          <p:cNvPr id="7" name="加号 6"/>
          <p:cNvSpPr/>
          <p:nvPr/>
        </p:nvSpPr>
        <p:spPr>
          <a:xfrm>
            <a:off x="2875703" y="2197100"/>
            <a:ext cx="502497" cy="2012654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于号 7"/>
          <p:cNvSpPr/>
          <p:nvPr/>
        </p:nvSpPr>
        <p:spPr>
          <a:xfrm>
            <a:off x="5312326" y="2972594"/>
            <a:ext cx="504000" cy="461665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7569" y="3563423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Antiferromagnetic</a:t>
            </a:r>
          </a:p>
          <a:p>
            <a:pPr algn="ctr"/>
            <a:r>
              <a:rPr lang="en-US" altLang="zh-CN" dirty="0" smtClean="0"/>
              <a:t>insulator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641651" y="3563423"/>
            <a:ext cx="1470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Paramagnetic</a:t>
            </a:r>
          </a:p>
          <a:p>
            <a:pPr algn="ctr"/>
            <a:r>
              <a:rPr lang="en-US" altLang="zh-CN" dirty="0" smtClean="0"/>
              <a:t>metal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032500" y="2197100"/>
            <a:ext cx="2126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heterointerface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340147" y="3701922"/>
            <a:ext cx="15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ferromagnetic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105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Electrostatic boundary conditions</a:t>
            </a:r>
            <a:endParaRPr lang="zh-CN" altLang="en-US" dirty="0"/>
          </a:p>
        </p:txBody>
      </p:sp>
      <p:pic>
        <p:nvPicPr>
          <p:cNvPr id="4" name="内容占位符 4" descr="屏幕剪辑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690689"/>
            <a:ext cx="7886700" cy="2330721"/>
          </a:xfrm>
        </p:spPr>
      </p:pic>
      <p:pic>
        <p:nvPicPr>
          <p:cNvPr id="5" name="内容占位符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690689"/>
            <a:ext cx="7790035" cy="43513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59425" y="4144603"/>
            <a:ext cx="242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Polar catastrophe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476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Interface superconductivity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dirty="0" smtClean="0"/>
              <a:t>LaAlO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/SrTiO</a:t>
            </a:r>
            <a:r>
              <a:rPr lang="en-US" altLang="zh-CN" baseline="-25000" dirty="0" smtClean="0"/>
              <a:t>3</a:t>
            </a:r>
            <a:r>
              <a:rPr lang="en-US" altLang="zh-CN" dirty="0"/>
              <a:t> </a:t>
            </a:r>
            <a:r>
              <a:rPr lang="en-US" altLang="zh-CN" dirty="0" err="1" smtClean="0"/>
              <a:t>heterostructure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28" y="2402005"/>
            <a:ext cx="5411144" cy="41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3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Spin &amp; orbital reconstructions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With charge transfer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With the mismatch of lattice parameter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With the local structure differing from bulk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847" y="1131094"/>
            <a:ext cx="3851019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4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45660"/>
            <a:ext cx="7886700" cy="77792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Various device structure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879" y="1214651"/>
            <a:ext cx="7676242" cy="4434151"/>
          </a:xfrm>
        </p:spPr>
      </p:pic>
      <p:sp>
        <p:nvSpPr>
          <p:cNvPr id="3" name="文本框 2"/>
          <p:cNvSpPr txBox="1"/>
          <p:nvPr/>
        </p:nvSpPr>
        <p:spPr>
          <a:xfrm>
            <a:off x="832513" y="5648802"/>
            <a:ext cx="361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Phys. Rev. </a:t>
            </a:r>
            <a:r>
              <a:rPr lang="en-US" altLang="zh-CN" i="1" dirty="0" err="1"/>
              <a:t>Lett</a:t>
            </a:r>
            <a:r>
              <a:rPr lang="en-US" altLang="zh-CN" i="1" dirty="0"/>
              <a:t>. </a:t>
            </a:r>
            <a:r>
              <a:rPr lang="en-US" altLang="zh-CN" b="1" dirty="0"/>
              <a:t>103, </a:t>
            </a:r>
            <a:r>
              <a:rPr lang="en-US" altLang="zh-CN" dirty="0"/>
              <a:t>226802 (2009</a:t>
            </a:r>
            <a:r>
              <a:rPr lang="en-US" altLang="zh-CN" dirty="0" smtClean="0"/>
              <a:t>).</a:t>
            </a:r>
          </a:p>
          <a:p>
            <a:r>
              <a:rPr lang="en-US" altLang="zh-CN" i="1" dirty="0"/>
              <a:t>Nature Mater. </a:t>
            </a:r>
            <a:r>
              <a:rPr lang="en-US" altLang="zh-CN" b="1" dirty="0"/>
              <a:t>7, </a:t>
            </a:r>
            <a:r>
              <a:rPr lang="en-US" altLang="zh-CN" dirty="0"/>
              <a:t>855–858 (2008</a:t>
            </a:r>
            <a:r>
              <a:rPr lang="en-US" altLang="zh-CN" dirty="0" smtClean="0"/>
              <a:t>).</a:t>
            </a:r>
          </a:p>
          <a:p>
            <a:r>
              <a:rPr lang="en-US" altLang="zh-CN" i="1" dirty="0"/>
              <a:t>Nature </a:t>
            </a:r>
            <a:r>
              <a:rPr lang="en-US" altLang="zh-CN" b="1" dirty="0"/>
              <a:t>462, </a:t>
            </a:r>
            <a:r>
              <a:rPr lang="en-US" altLang="zh-CN" dirty="0"/>
              <a:t>487–490 (2009).</a:t>
            </a:r>
          </a:p>
        </p:txBody>
      </p:sp>
    </p:spTree>
    <p:extLst>
      <p:ext uri="{BB962C8B-B14F-4D97-AF65-F5344CB8AC3E}">
        <p14:creationId xmlns:p14="http://schemas.microsoft.com/office/powerpoint/2010/main" xmlns="" val="28250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20427"/>
            <a:ext cx="7886700" cy="806852"/>
          </a:xfrm>
        </p:spPr>
        <p:txBody>
          <a:bodyPr/>
          <a:lstStyle/>
          <a:p>
            <a:r>
              <a:rPr lang="en-US" altLang="zh-CN" dirty="0" smtClean="0"/>
              <a:t>Response to external field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927279"/>
            <a:ext cx="3743430" cy="4443211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081" y="1073665"/>
            <a:ext cx="4220960" cy="429682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2513" y="5648802"/>
            <a:ext cx="361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Phys. Rev. </a:t>
            </a:r>
            <a:r>
              <a:rPr lang="en-US" altLang="zh-CN" i="1" dirty="0" err="1"/>
              <a:t>Lett</a:t>
            </a:r>
            <a:r>
              <a:rPr lang="en-US" altLang="zh-CN" i="1" dirty="0"/>
              <a:t>. </a:t>
            </a:r>
            <a:r>
              <a:rPr lang="en-US" altLang="zh-CN" b="1" dirty="0"/>
              <a:t>103, </a:t>
            </a:r>
            <a:r>
              <a:rPr lang="en-US" altLang="zh-CN" dirty="0"/>
              <a:t>226802 (2009</a:t>
            </a:r>
            <a:r>
              <a:rPr lang="en-US" altLang="zh-CN" dirty="0" smtClean="0"/>
              <a:t>).</a:t>
            </a:r>
          </a:p>
          <a:p>
            <a:r>
              <a:rPr lang="en-US" altLang="zh-CN" i="1" dirty="0"/>
              <a:t>Nature Mater. </a:t>
            </a:r>
            <a:r>
              <a:rPr lang="en-US" altLang="zh-CN" b="1" dirty="0"/>
              <a:t>7, </a:t>
            </a:r>
            <a:r>
              <a:rPr lang="en-US" altLang="zh-CN" dirty="0"/>
              <a:t>855–858 (2008</a:t>
            </a:r>
            <a:r>
              <a:rPr lang="en-US" altLang="zh-CN" dirty="0" smtClean="0"/>
              <a:t>).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6177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/>
              <a:t>δ</a:t>
            </a:r>
            <a:r>
              <a:rPr lang="en-US" altLang="zh-CN" dirty="0" smtClean="0"/>
              <a:t>-doping SrTiO</a:t>
            </a:r>
            <a:r>
              <a:rPr lang="en-US" altLang="zh-CN" baseline="-25000" dirty="0" smtClean="0"/>
              <a:t>3</a:t>
            </a:r>
            <a:br>
              <a:rPr lang="en-US" altLang="zh-CN" baseline="-25000" dirty="0" smtClean="0"/>
            </a:br>
            <a:r>
              <a:rPr lang="en-US" altLang="zh-CN" sz="2400" baseline="-25000" dirty="0" smtClean="0"/>
              <a:t>                                                                                          </a:t>
            </a:r>
            <a:r>
              <a:rPr lang="en-US" altLang="zh-CN" sz="2400" i="1" dirty="0" smtClean="0"/>
              <a:t>Nature </a:t>
            </a:r>
            <a:r>
              <a:rPr lang="en-US" altLang="zh-CN" sz="2400" b="1" dirty="0"/>
              <a:t>462, </a:t>
            </a:r>
            <a:r>
              <a:rPr lang="en-US" altLang="zh-CN" sz="2400" dirty="0"/>
              <a:t>487–490 (2009).</a:t>
            </a:r>
            <a:endParaRPr lang="zh-CN" altLang="en-US" sz="2400" baseline="-25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Dopant-layer thickness below the other character length </a:t>
            </a:r>
          </a:p>
          <a:p>
            <a:r>
              <a:rPr lang="en-US" altLang="zh-CN" dirty="0" smtClean="0"/>
              <a:t>Free from large electronic disorder, high quality</a:t>
            </a:r>
          </a:p>
          <a:p>
            <a:r>
              <a:rPr lang="en-US" altLang="zh-CN" dirty="0" smtClean="0"/>
              <a:t>High mobility</a:t>
            </a:r>
          </a:p>
          <a:p>
            <a:r>
              <a:rPr lang="en-US" altLang="zh-CN" dirty="0" err="1"/>
              <a:t>Shubnikov</a:t>
            </a:r>
            <a:r>
              <a:rPr lang="en-US" altLang="zh-CN" dirty="0"/>
              <a:t>–</a:t>
            </a:r>
            <a:r>
              <a:rPr lang="en-US" altLang="zh-CN" dirty="0" err="1"/>
              <a:t>deHaas</a:t>
            </a:r>
            <a:r>
              <a:rPr lang="en-US" altLang="zh-CN" dirty="0"/>
              <a:t> </a:t>
            </a:r>
            <a:r>
              <a:rPr lang="en-US" altLang="zh-CN" dirty="0" smtClean="0"/>
              <a:t>oscillations in normal state</a:t>
            </a:r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0943" y="4394830"/>
            <a:ext cx="3951045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8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607948" cy="86651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Sample structure and transport characterization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64907"/>
            <a:ext cx="7886700" cy="4712057"/>
          </a:xfrm>
        </p:spPr>
        <p:txBody>
          <a:bodyPr/>
          <a:lstStyle/>
          <a:p>
            <a:r>
              <a:rPr lang="en-US" altLang="zh-CN" dirty="0" smtClean="0"/>
              <a:t>b, Low-field sheet carrier density, Ns (red), and electron Hall mobility, m (blue), versus temperature. </a:t>
            </a:r>
          </a:p>
          <a:p>
            <a:r>
              <a:rPr lang="en-US" altLang="zh-CN" dirty="0" smtClean="0"/>
              <a:t>c, Sheet resistance, </a:t>
            </a:r>
            <a:r>
              <a:rPr lang="en-US" altLang="zh-CN" dirty="0" err="1" smtClean="0"/>
              <a:t>rxx</a:t>
            </a:r>
            <a:r>
              <a:rPr lang="en-US" altLang="zh-CN" dirty="0" smtClean="0"/>
              <a:t>, versus  temperature, showing a clear superconducting transition at 370 </a:t>
            </a:r>
            <a:r>
              <a:rPr lang="en-US" altLang="zh-CN" dirty="0" err="1" smtClean="0"/>
              <a:t>mK.</a:t>
            </a:r>
            <a:endParaRPr lang="zh-CN" altLang="en-US" dirty="0"/>
          </a:p>
        </p:txBody>
      </p:sp>
      <p:pic>
        <p:nvPicPr>
          <p:cNvPr id="1026" name="Picture 2" descr="C:\Users\123456\Desktop\ppt素材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654" y="3543109"/>
            <a:ext cx="5149454" cy="258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03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87956"/>
            <a:ext cx="7886700" cy="102694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Two-dimensional superconducting characteristics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a, Measurement of superconducting upper critical field, Hc2, using resistance versus magnetic field, H, for various angles between the sample  plane and the magnetic field at T=50 </a:t>
            </a:r>
            <a:r>
              <a:rPr lang="en-US" altLang="zh-CN" dirty="0" err="1" smtClean="0"/>
              <a:t>mK.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Rn</a:t>
            </a:r>
            <a:r>
              <a:rPr lang="en-US" altLang="zh-CN" dirty="0" smtClean="0"/>
              <a:t>, normal-state resistance.</a:t>
            </a:r>
            <a:endParaRPr lang="zh-CN" altLang="en-US" dirty="0"/>
          </a:p>
        </p:txBody>
      </p:sp>
      <p:pic>
        <p:nvPicPr>
          <p:cNvPr id="2050" name="Picture 2" descr="C:\Users\123456\Desktop\ppt素材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4806" y="3647720"/>
            <a:ext cx="3001378" cy="2882733"/>
          </a:xfrm>
          <a:prstGeom prst="rect">
            <a:avLst/>
          </a:prstGeom>
          <a:noFill/>
        </p:spPr>
      </p:pic>
      <p:pic>
        <p:nvPicPr>
          <p:cNvPr id="2052" name="Picture 4" descr="C:\Users\123456\Desktop\ppt素材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51" y="3835141"/>
            <a:ext cx="3987026" cy="2422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87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8547"/>
            <a:ext cx="7886700" cy="12192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Two-dimensional superconducting characteristics</a:t>
            </a:r>
            <a:endParaRPr lang="zh-CN" altLang="en-US" dirty="0"/>
          </a:p>
        </p:txBody>
      </p:sp>
      <p:pic>
        <p:nvPicPr>
          <p:cNvPr id="3074" name="Picture 2" descr="C:\Users\123456\Desktop\ppt素材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565" y="1738405"/>
            <a:ext cx="2430380" cy="279600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0871" y="4735773"/>
            <a:ext cx="2525879" cy="79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860" y="5766059"/>
            <a:ext cx="2430379" cy="88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123456\Desktop\ppt素材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1458" y="1801504"/>
            <a:ext cx="4733927" cy="2743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2750" y="4843993"/>
            <a:ext cx="3447048" cy="94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06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Basics</a:t>
            </a:r>
          </a:p>
          <a:p>
            <a:pPr lvl="1"/>
            <a:r>
              <a:rPr lang="en-US" altLang="zh-CN" dirty="0" smtClean="0"/>
              <a:t>Transition metal oxides and its interface</a:t>
            </a:r>
          </a:p>
          <a:p>
            <a:pPr lvl="1"/>
            <a:r>
              <a:rPr lang="en-US" altLang="zh-CN" dirty="0" smtClean="0"/>
              <a:t>Interacting electrons and magnetism</a:t>
            </a:r>
          </a:p>
          <a:p>
            <a:pPr lvl="1"/>
            <a:r>
              <a:rPr lang="en-US" altLang="zh-CN" dirty="0" smtClean="0"/>
              <a:t>Charge</a:t>
            </a:r>
            <a:r>
              <a:rPr lang="en-US" altLang="zh-CN" dirty="0"/>
              <a:t>, orbital and spin </a:t>
            </a:r>
            <a:r>
              <a:rPr lang="en-US" altLang="zh-CN" dirty="0" smtClean="0"/>
              <a:t>reconstructions</a:t>
            </a:r>
          </a:p>
          <a:p>
            <a:r>
              <a:rPr lang="en-US" altLang="zh-CN" dirty="0" smtClean="0"/>
              <a:t>Application</a:t>
            </a:r>
          </a:p>
          <a:p>
            <a:pPr lvl="1"/>
            <a:r>
              <a:rPr lang="en-US" altLang="zh-CN" dirty="0" smtClean="0"/>
              <a:t>Interface superconductivity</a:t>
            </a:r>
          </a:p>
          <a:p>
            <a:pPr lvl="1"/>
            <a:r>
              <a:rPr lang="en-US" altLang="zh-CN" dirty="0" smtClean="0"/>
              <a:t>Fractional quantum Hall effect</a:t>
            </a:r>
          </a:p>
        </p:txBody>
      </p:sp>
    </p:spTree>
    <p:extLst>
      <p:ext uri="{BB962C8B-B14F-4D97-AF65-F5344CB8AC3E}">
        <p14:creationId xmlns:p14="http://schemas.microsoft.com/office/powerpoint/2010/main" xmlns="" val="26044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002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Shubnikov</a:t>
            </a:r>
            <a:r>
              <a:rPr lang="en-US" altLang="zh-CN" dirty="0" smtClean="0"/>
              <a:t>-de Haas oscillations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10185"/>
            <a:ext cx="7886700" cy="4866778"/>
          </a:xfrm>
        </p:spPr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SdH</a:t>
            </a:r>
            <a:r>
              <a:rPr lang="en-US" altLang="zh-CN" dirty="0" smtClean="0"/>
              <a:t> oscillations are oscillations of the resistivity parallel to the current flow in the edge states of a 2DEG in an applied magnetic field. </a:t>
            </a:r>
          </a:p>
          <a:p>
            <a:r>
              <a:rPr lang="en-US" altLang="zh-CN" dirty="0"/>
              <a:t>related to the Quantum-Hall </a:t>
            </a:r>
            <a:r>
              <a:rPr lang="en-US" altLang="zh-CN" dirty="0" smtClean="0"/>
              <a:t>effect and share the same 1/B-periodicity.</a:t>
            </a:r>
          </a:p>
          <a:p>
            <a:r>
              <a:rPr lang="en-US" altLang="zh-CN" dirty="0" smtClean="0"/>
              <a:t>Effective tool to</a:t>
            </a:r>
            <a:r>
              <a:rPr lang="zh-CN" altLang="en-US" dirty="0"/>
              <a:t> </a:t>
            </a:r>
            <a:r>
              <a:rPr lang="en-US" altLang="zh-CN" dirty="0" smtClean="0"/>
              <a:t>investigate electronic structure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130" y="4016090"/>
            <a:ext cx="5655740" cy="28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599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4677" y="440015"/>
            <a:ext cx="6948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/>
              <a:t>Fractional quantum Hall effect in </a:t>
            </a:r>
            <a:r>
              <a:rPr lang="en-US" altLang="zh-CN" sz="4000" dirty="0" err="1" smtClean="0"/>
              <a:t>ZnO</a:t>
            </a:r>
            <a:r>
              <a:rPr lang="en-US" altLang="zh-CN" sz="4000" dirty="0" smtClean="0"/>
              <a:t>/(</a:t>
            </a:r>
            <a:r>
              <a:rPr lang="en-US" altLang="zh-CN" sz="4000" dirty="0" err="1" smtClean="0"/>
              <a:t>MgZn</a:t>
            </a:r>
            <a:r>
              <a:rPr lang="en-US" altLang="zh-CN" sz="4000" dirty="0" smtClean="0"/>
              <a:t>)O  </a:t>
            </a:r>
            <a:r>
              <a:rPr lang="en-US" altLang="zh-CN" sz="4000" dirty="0" err="1" smtClean="0"/>
              <a:t>heterostructures</a:t>
            </a:r>
            <a:r>
              <a:rPr lang="en-US" altLang="zh-CN" sz="4000" dirty="0" smtClean="0"/>
              <a:t>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5112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05820"/>
            <a:ext cx="7886700" cy="64480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52" y="1366549"/>
            <a:ext cx="3153215" cy="4124901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1865" y="0"/>
            <a:ext cx="490843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8650" y="5704764"/>
            <a:ext cx="315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Science </a:t>
            </a:r>
            <a:r>
              <a:rPr lang="en-US" altLang="zh-CN" b="1" dirty="0"/>
              <a:t>315, </a:t>
            </a:r>
            <a:r>
              <a:rPr lang="en-US" altLang="zh-CN" dirty="0"/>
              <a:t>1388–1391 (2007).</a:t>
            </a:r>
            <a:endParaRPr lang="en-US" altLang="zh-CN" i="1" dirty="0" smtClean="0"/>
          </a:p>
          <a:p>
            <a:r>
              <a:rPr lang="en-US" altLang="zh-CN" i="1" dirty="0" smtClean="0"/>
              <a:t>Phys</a:t>
            </a:r>
            <a:r>
              <a:rPr lang="en-US" altLang="zh-CN" i="1" dirty="0"/>
              <a:t>. Rev. B </a:t>
            </a:r>
            <a:r>
              <a:rPr lang="en-US" altLang="zh-CN" b="1" dirty="0"/>
              <a:t>84, </a:t>
            </a:r>
            <a:r>
              <a:rPr lang="en-US" altLang="zh-CN" dirty="0"/>
              <a:t>033304 (2011</a:t>
            </a:r>
            <a:r>
              <a:rPr lang="en-US" altLang="zh-CN" dirty="0" smtClean="0"/>
              <a:t>).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32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39286"/>
            <a:ext cx="4704581" cy="39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259" y="3933056"/>
            <a:ext cx="72930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6684293" y="1755864"/>
            <a:ext cx="217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Nature Mater. </a:t>
            </a:r>
            <a:r>
              <a:rPr lang="en-US" altLang="zh-CN" b="1" dirty="0"/>
              <a:t>9, </a:t>
            </a:r>
            <a:r>
              <a:rPr lang="en-US" altLang="zh-CN" dirty="0"/>
              <a:t>889–893 (2010).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091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矩形 3"/>
              <p:cNvSpPr/>
              <p:nvPr/>
            </p:nvSpPr>
            <p:spPr>
              <a:xfrm>
                <a:off x="-36512" y="1628800"/>
                <a:ext cx="914400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altLang="zh-CN" sz="2800" dirty="0" smtClean="0"/>
                  <a:t>TMO interface is where new phenomenon merge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altLang="zh-CN" sz="28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800" dirty="0" smtClean="0"/>
                  <a:t>Possibility of combining these new phenomenon </a:t>
                </a:r>
                <a:r>
                  <a:rPr lang="en-US" altLang="zh-CN" sz="2800" dirty="0"/>
                  <a:t>with </a:t>
                </a:r>
                <a:r>
                  <a:rPr lang="en-US" altLang="zh-CN" sz="2800" dirty="0" err="1"/>
                  <a:t>theversatile</a:t>
                </a:r>
                <a:r>
                  <a:rPr lang="en-US" altLang="zh-CN" sz="2800" dirty="0"/>
                  <a:t> functionality  of the highly tunable metal oxide </a:t>
                </a:r>
                <a:r>
                  <a:rPr lang="en-US" altLang="zh-CN" sz="2800" dirty="0" smtClean="0"/>
                  <a:t>devices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altLang="zh-CN" sz="28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800" dirty="0" smtClean="0"/>
                  <a:t>Helpful for understanding some of the frontier of physics such as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 smtClean="0"/>
                  <a:t>superconductor 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altLang="zh-CN" sz="28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800" dirty="0" smtClean="0"/>
                  <a:t>“The interface is the device”, stated Herbert </a:t>
                </a:r>
                <a:r>
                  <a:rPr lang="en-US" altLang="zh-CN" sz="2800" dirty="0" err="1" smtClean="0"/>
                  <a:t>Kroemer</a:t>
                </a:r>
                <a:r>
                  <a:rPr lang="en-US" altLang="zh-CN" sz="2800" dirty="0" smtClean="0"/>
                  <a:t> in his Nobel address.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altLang="zh-CN" sz="2800" dirty="0" smtClean="0"/>
              </a:p>
              <a:p>
                <a:pPr>
                  <a:buFont typeface="Wingdings" pitchFamily="2" charset="2"/>
                  <a:buChar char="Ø"/>
                </a:pPr>
                <a:endParaRPr lang="zh-CN" altLang="en-US" sz="2800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628800"/>
                <a:ext cx="9144000" cy="5693866"/>
              </a:xfrm>
              <a:prstGeom prst="rect">
                <a:avLst/>
              </a:prstGeom>
              <a:blipFill rotWithShape="0">
                <a:blip r:embed="rId2"/>
                <a:stretch>
                  <a:fillRect l="-1333" t="-964" r="-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0" y="27809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0" y="434826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0" y="3448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b="1" dirty="0" smtClean="0">
                <a:solidFill>
                  <a:prstClr val="black"/>
                </a:solidFill>
              </a:rPr>
              <a:t>Summary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7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periodic table</a:t>
            </a:r>
            <a:endParaRPr lang="zh-CN" altLang="en-US" dirty="0"/>
          </a:p>
        </p:txBody>
      </p:sp>
      <p:pic>
        <p:nvPicPr>
          <p:cNvPr id="4" name="内容占位符 4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46" y="1825625"/>
            <a:ext cx="7469907" cy="4351338"/>
          </a:xfrm>
        </p:spPr>
      </p:pic>
    </p:spTree>
    <p:extLst>
      <p:ext uri="{BB962C8B-B14F-4D97-AF65-F5344CB8AC3E}">
        <p14:creationId xmlns:p14="http://schemas.microsoft.com/office/powerpoint/2010/main" xmlns="" val="17916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Electronic structure of TM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072" y="1690689"/>
            <a:ext cx="6593855" cy="3976641"/>
          </a:xfrm>
        </p:spPr>
      </p:pic>
      <p:sp>
        <p:nvSpPr>
          <p:cNvPr id="5" name="文本框 4"/>
          <p:cNvSpPr txBox="1"/>
          <p:nvPr/>
        </p:nvSpPr>
        <p:spPr>
          <a:xfrm>
            <a:off x="1766134" y="5815584"/>
            <a:ext cx="561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d electrons play the domain role in TMOs properties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930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Perovskite </a:t>
            </a:r>
            <a:r>
              <a:rPr lang="en-US" altLang="zh-CN" dirty="0" smtClean="0"/>
              <a:t>structure of TMOs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73" t="11239" r="1"/>
          <a:stretch/>
        </p:blipFill>
        <p:spPr>
          <a:xfrm>
            <a:off x="1299333" y="1690689"/>
            <a:ext cx="6545333" cy="3971601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文本框 4"/>
              <p:cNvSpPr txBox="1"/>
              <p:nvPr/>
            </p:nvSpPr>
            <p:spPr>
              <a:xfrm>
                <a:off x="5310677" y="1690689"/>
                <a:ext cx="346005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AM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1600" dirty="0" smtClean="0"/>
              </a:p>
              <a:p>
                <a:r>
                  <a:rPr lang="en-US" altLang="zh-CN" sz="1600" dirty="0" smtClean="0"/>
                  <a:t>A: rare earth or alkaline earth elements</a:t>
                </a:r>
              </a:p>
              <a:p>
                <a:r>
                  <a:rPr lang="en-US" altLang="zh-CN" sz="1600" dirty="0" smtClean="0"/>
                  <a:t>M: transition metal</a:t>
                </a:r>
              </a:p>
              <a:p>
                <a:r>
                  <a:rPr lang="en-US" altLang="zh-CN" sz="1600" dirty="0" smtClean="0"/>
                  <a:t>O: oxide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677" y="1690689"/>
                <a:ext cx="346005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880" b="-6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04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</a:t>
            </a:r>
            <a:r>
              <a:rPr lang="en-US" altLang="zh-CN" dirty="0" smtClean="0"/>
              <a:t>fundamental understanding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31875"/>
          </a:xfrm>
        </p:spPr>
        <p:txBody>
          <a:bodyPr/>
          <a:lstStyle/>
          <a:p>
            <a:r>
              <a:rPr lang="en-US" altLang="zh-CN" dirty="0"/>
              <a:t> the symmetry of the order </a:t>
            </a:r>
            <a:r>
              <a:rPr lang="en-US" altLang="zh-CN" dirty="0" smtClean="0"/>
              <a:t>parameter</a:t>
            </a:r>
          </a:p>
          <a:p>
            <a:r>
              <a:rPr lang="en-US" altLang="zh-CN" dirty="0" smtClean="0"/>
              <a:t>Symmetry change leads to phase transition</a:t>
            </a:r>
          </a:p>
        </p:txBody>
      </p:sp>
      <p:sp>
        <p:nvSpPr>
          <p:cNvPr id="5" name="矩形 4"/>
          <p:cNvSpPr/>
          <p:nvPr/>
        </p:nvSpPr>
        <p:spPr>
          <a:xfrm>
            <a:off x="628650" y="33274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 Spatial inversion (I)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Time-reversal (T)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Gauge (G)</a:t>
            </a:r>
          </a:p>
        </p:txBody>
      </p:sp>
      <p:sp>
        <p:nvSpPr>
          <p:cNvPr id="6" name="矩形 5"/>
          <p:cNvSpPr/>
          <p:nvPr/>
        </p:nvSpPr>
        <p:spPr>
          <a:xfrm>
            <a:off x="4330700" y="3327400"/>
            <a:ext cx="4991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dirty="0" smtClean="0"/>
              <a:t>Spontaneous electric polarization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2000" dirty="0" smtClean="0"/>
          </a:p>
          <a:p>
            <a:pPr lvl="1"/>
            <a:r>
              <a:rPr lang="en-US" altLang="zh-CN" sz="2000" dirty="0" smtClean="0"/>
              <a:t>Magnetism</a:t>
            </a:r>
          </a:p>
          <a:p>
            <a:pPr lvl="1"/>
            <a:endParaRPr lang="en-US" altLang="zh-CN" sz="2000" dirty="0" smtClean="0"/>
          </a:p>
          <a:p>
            <a:pPr lvl="1"/>
            <a:r>
              <a:rPr lang="en-US" altLang="zh-CN" sz="2000" dirty="0"/>
              <a:t>S</a:t>
            </a:r>
            <a:r>
              <a:rPr lang="en-US" altLang="zh-CN" sz="2000" dirty="0" smtClean="0"/>
              <a:t>uperconductivity or super fluidity</a:t>
            </a:r>
            <a:endParaRPr lang="zh-CN" altLang="en-US" sz="2000" dirty="0"/>
          </a:p>
        </p:txBody>
      </p:sp>
      <p:sp>
        <p:nvSpPr>
          <p:cNvPr id="7" name="右箭头 6"/>
          <p:cNvSpPr/>
          <p:nvPr/>
        </p:nvSpPr>
        <p:spPr>
          <a:xfrm>
            <a:off x="3556000" y="3460750"/>
            <a:ext cx="1181100" cy="13645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Break</a:t>
            </a:r>
            <a:endParaRPr lang="zh-CN" altLang="en-US" dirty="0"/>
          </a:p>
        </p:txBody>
      </p:sp>
      <p:pic>
        <p:nvPicPr>
          <p:cNvPr id="8" name="Picture 2" descr="Schematic diagram showing the symmetries and degrees of freedom of correlated electrons that can be engineered at oxide interfac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553" y="1322388"/>
            <a:ext cx="5368893" cy="49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284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Hubbard model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Interaction Hamilton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=−∑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+∑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𝑖𝑗𝑘𝑙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𝛼𝛽𝛾𝛿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𝑘𝑠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Approximation of short-range Coulomb interaction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=−∑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𝑗𝑠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+∑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The simplest many-particle model</a:t>
                </a: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45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Hopping process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37" y="1690689"/>
            <a:ext cx="3858163" cy="1724266"/>
          </a:xfrm>
        </p:spPr>
      </p:pic>
      <p:pic>
        <p:nvPicPr>
          <p:cNvPr id="5" name="内容占位符 3" descr="屏幕剪辑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628650" y="3618155"/>
            <a:ext cx="3943350" cy="193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内容占位符 3" descr="屏幕剪辑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" b="8672"/>
          <a:stretch/>
        </p:blipFill>
        <p:spPr>
          <a:xfrm>
            <a:off x="4572000" y="3618155"/>
            <a:ext cx="3695700" cy="1931745"/>
          </a:xfrm>
          <a:prstGeom prst="rect">
            <a:avLst/>
          </a:prstGeom>
        </p:spPr>
      </p:pic>
      <p:pic>
        <p:nvPicPr>
          <p:cNvPr id="7" name="内容占位符 3" descr="屏幕剪辑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27" t="35329" r="3680" b="3363"/>
          <a:stretch/>
        </p:blipFill>
        <p:spPr>
          <a:xfrm>
            <a:off x="5647787" y="671755"/>
            <a:ext cx="2476500" cy="2743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25487" y="1113878"/>
            <a:ext cx="62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_g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025487" y="2439441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_2g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888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Relativistic effects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484" y="1690689"/>
            <a:ext cx="7195031" cy="3326745"/>
          </a:xfrm>
        </p:spPr>
      </p:pic>
    </p:spTree>
    <p:extLst>
      <p:ext uri="{BB962C8B-B14F-4D97-AF65-F5344CB8AC3E}">
        <p14:creationId xmlns:p14="http://schemas.microsoft.com/office/powerpoint/2010/main" xmlns="" val="7859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6|5.8|2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0.9|27.6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433</Words>
  <Application>Microsoft Office PowerPoint</Application>
  <PresentationFormat>全屏显示(4:3)</PresentationFormat>
  <Paragraphs>87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Emergent phenomena at oxide interfaces</vt:lpstr>
      <vt:lpstr>Outline</vt:lpstr>
      <vt:lpstr>The periodic table</vt:lpstr>
      <vt:lpstr>Electronic structure of TM</vt:lpstr>
      <vt:lpstr>Perovskite structure of TMOs</vt:lpstr>
      <vt:lpstr>A fundamental understanding</vt:lpstr>
      <vt:lpstr>Hubbard model</vt:lpstr>
      <vt:lpstr>Hopping process</vt:lpstr>
      <vt:lpstr>Relativistic effects</vt:lpstr>
      <vt:lpstr>Charge transfer</vt:lpstr>
      <vt:lpstr>Electrostatic boundary conditions</vt:lpstr>
      <vt:lpstr>Interface superconductivity</vt:lpstr>
      <vt:lpstr>Spin &amp; orbital reconstructions</vt:lpstr>
      <vt:lpstr>Various device structure</vt:lpstr>
      <vt:lpstr>Response to external field</vt:lpstr>
      <vt:lpstr>δ-doping SrTiO3                                                                                           Nature 462, 487–490 (2009).</vt:lpstr>
      <vt:lpstr>Sample structure and transport characterization</vt:lpstr>
      <vt:lpstr>Two-dimensional superconducting characteristics</vt:lpstr>
      <vt:lpstr>Two-dimensional superconducting characteristics</vt:lpstr>
      <vt:lpstr>Shubnikov-de Haas oscillations</vt:lpstr>
      <vt:lpstr>幻灯片 21</vt:lpstr>
      <vt:lpstr>Experiments</vt:lpstr>
      <vt:lpstr>幻灯片 23</vt:lpstr>
      <vt:lpstr>幻灯片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叶麒俊</dc:creator>
  <cp:lastModifiedBy>lvpeng</cp:lastModifiedBy>
  <cp:revision>21</cp:revision>
  <dcterms:created xsi:type="dcterms:W3CDTF">2013-11-07T13:12:50Z</dcterms:created>
  <dcterms:modified xsi:type="dcterms:W3CDTF">2013-11-25T14:39:59Z</dcterms:modified>
</cp:coreProperties>
</file>